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6" r:id="rId2"/>
    <p:sldId id="275" r:id="rId3"/>
    <p:sldId id="282" r:id="rId4"/>
    <p:sldId id="268" r:id="rId5"/>
    <p:sldId id="284" r:id="rId6"/>
    <p:sldId id="258" r:id="rId7"/>
    <p:sldId id="278" r:id="rId8"/>
    <p:sldId id="259" r:id="rId9"/>
    <p:sldId id="290" r:id="rId10"/>
    <p:sldId id="264" r:id="rId11"/>
    <p:sldId id="285" r:id="rId12"/>
    <p:sldId id="286" r:id="rId13"/>
    <p:sldId id="260" r:id="rId14"/>
    <p:sldId id="276" r:id="rId15"/>
    <p:sldId id="272" r:id="rId16"/>
    <p:sldId id="292" r:id="rId17"/>
    <p:sldId id="287" r:id="rId18"/>
    <p:sldId id="288" r:id="rId19"/>
    <p:sldId id="289" r:id="rId20"/>
    <p:sldId id="262" r:id="rId21"/>
    <p:sldId id="269" r:id="rId22"/>
    <p:sldId id="277" r:id="rId23"/>
    <p:sldId id="271" r:id="rId24"/>
    <p:sldId id="274" r:id="rId25"/>
    <p:sldId id="266" r:id="rId26"/>
    <p:sldId id="293" r:id="rId27"/>
    <p:sldId id="270" r:id="rId28"/>
    <p:sldId id="267" r:id="rId29"/>
    <p:sldId id="294" r:id="rId30"/>
    <p:sldId id="297" r:id="rId31"/>
    <p:sldId id="295" r:id="rId32"/>
    <p:sldId id="29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525D5-5AEB-4B55-98DC-ADF8969A4F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4BC84A-047A-46B8-A634-F47ED2781F38}" type="pres">
      <dgm:prSet presAssocID="{165525D5-5AEB-4B55-98DC-ADF8969A4F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E4941-8CB6-4841-B321-A10F3C2C3220}" type="presOf" srcId="{165525D5-5AEB-4B55-98DC-ADF8969A4F0B}" destId="{074BC84A-047A-46B8-A634-F47ED2781F3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CDAAB-DE54-41DB-825C-A96F5287FB1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3F067-089F-4338-86C4-25567FC49440}" type="pres">
      <dgm:prSet presAssocID="{594CDAAB-DE54-41DB-825C-A96F5287FB1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E8526-22FE-4728-945A-FB13868D1A32}" type="presOf" srcId="{594CDAAB-DE54-41DB-825C-A96F5287FB18}" destId="{8853F067-089F-4338-86C4-25567FC49440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994AF-8500-4E7F-A293-C6E25067FB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1B2BDD-8086-401A-B8CB-1836E12BDF5F}" type="pres">
      <dgm:prSet presAssocID="{183994AF-8500-4E7F-A293-C6E25067F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708BF-8D22-4F83-9B84-8CAD4A9B0D28}" type="presOf" srcId="{183994AF-8500-4E7F-A293-C6E25067FB13}" destId="{A21B2BDD-8086-401A-B8CB-1836E12BDF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A2C7A0-7C9B-4ECB-BE9B-04C9B3392629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81F270-4D58-46CD-8B90-D87C25BE6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6C264D-3E09-4DC3-8488-DAD07D3F345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1B2E8B-3BFF-4C2B-A351-0C987276A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69A0C0-24C3-4A22-ADB0-A019BB6CBAD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LRRC &amp; CHEMED</a:t>
            </a:r>
          </a:p>
        </p:txBody>
      </p:sp>
      <p:sp>
        <p:nvSpPr>
          <p:cNvPr id="32772" name="Slide Number Placeholder 6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 eaLnBrk="0" hangingPunct="0"/>
            <a:fld id="{6CC1A16E-1248-4F29-91F5-1C8DA1BDF096}" type="slidenum">
              <a:rPr lang="en-US" sz="1200"/>
              <a:pPr algn="r" eaLnBrk="0" hangingPunct="0"/>
              <a:t>1</a:t>
            </a:fld>
            <a:endParaRPr lang="en-US" sz="1200" dirty="0"/>
          </a:p>
        </p:txBody>
      </p:sp>
      <p:sp>
        <p:nvSpPr>
          <p:cNvPr id="327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B2E8B-3BFF-4C2B-A351-0C987276A2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B2E8B-3BFF-4C2B-A351-0C987276A2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emed-logo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rcRect l="37198" r="36792" b="56366"/>
          <a:stretch>
            <a:fillRect/>
          </a:stretch>
        </p:blipFill>
        <p:spPr bwMode="auto">
          <a:xfrm>
            <a:off x="1676400" y="1228954"/>
            <a:ext cx="5902284" cy="51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RRC logo 200x7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290720"/>
            <a:ext cx="1651000" cy="6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28600" y="152400"/>
            <a:ext cx="8686800" cy="6553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0055-1511-42B5-8354-6A061A15D087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F0EB-93BB-4E60-86BC-E0633AA73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81200" y="304800"/>
            <a:ext cx="5105400" cy="37338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422918" name="Picture 6" descr="LRRC logo 200x7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1000"/>
          </a:blip>
          <a:srcRect/>
          <a:stretch>
            <a:fillRect/>
          </a:stretch>
        </p:blipFill>
        <p:spPr bwMode="auto">
          <a:xfrm>
            <a:off x="6705600" y="5474834"/>
            <a:ext cx="1719179" cy="72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20700" dir="11760000" sx="180000" sy="180000" algn="ctr" rotWithShape="0">
              <a:schemeClr val="tx1"/>
            </a:outerShdw>
          </a:effectLst>
        </p:spPr>
      </p:pic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533400" y="5638800"/>
            <a:ext cx="31977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212 SECOND STREET, SUITE 204 </a:t>
            </a:r>
            <a:endParaRPr lang="en-US" dirty="0"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0" hangingPunct="0"/>
            <a:r>
              <a:rPr lang="en-US" dirty="0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LAKEWOOD, </a:t>
            </a:r>
            <a:r>
              <a:rPr lang="en-US" dirty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NEW JERSEY 08701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800600"/>
            <a:ext cx="784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Lakewood Resource &amp; Referral Center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24357" y="3657600"/>
            <a:ext cx="484107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“Which way you ought to go, depends on where you’re trying to get too”</a:t>
            </a:r>
            <a:endParaRPr lang="en-US" sz="1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cp2.jpg"/>
          <p:cNvPicPr>
            <a:picLocks noChangeAspect="1"/>
          </p:cNvPicPr>
          <p:nvPr/>
        </p:nvPicPr>
        <p:blipFill>
          <a:blip r:embed="rId4" cstate="print"/>
          <a:srcRect t="14310"/>
          <a:stretch>
            <a:fillRect/>
          </a:stretch>
        </p:blipFill>
        <p:spPr>
          <a:xfrm>
            <a:off x="6477000" y="3505200"/>
            <a:ext cx="685800" cy="53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831212" y="304800"/>
            <a:ext cx="13321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Strategic </a:t>
            </a:r>
            <a:r>
              <a:rPr lang="en-US" sz="1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Planning</a:t>
            </a:r>
            <a:endParaRPr lang="en-US" sz="1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8" name="Picture 4" descr="http://www.cel-ebration.com/DISNEY%20-%20ALICE%20CHESHIRE%20CAT%20-%20SALVATI%20-%20THE%20CAT%20ONLY%20GRINNED%20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762000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57200" y="1371600"/>
            <a:ext cx="2286000" cy="128016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Vision Statement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00400" y="1371600"/>
            <a:ext cx="2286000" cy="128016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43600" y="1371600"/>
            <a:ext cx="2286000" cy="128016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Values Statement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548640" y="3017520"/>
            <a:ext cx="2057400" cy="3505200"/>
          </a:xfrm>
          <a:prstGeom prst="upArrow">
            <a:avLst>
              <a:gd name="adj1" fmla="val 80918"/>
              <a:gd name="adj2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my business will impact the Future</a:t>
            </a:r>
          </a:p>
        </p:txBody>
      </p:sp>
      <p:sp>
        <p:nvSpPr>
          <p:cNvPr id="13" name="Up Arrow 12"/>
          <p:cNvSpPr/>
          <p:nvPr/>
        </p:nvSpPr>
        <p:spPr>
          <a:xfrm>
            <a:off x="3383280" y="3017520"/>
            <a:ext cx="2057400" cy="3505200"/>
          </a:xfrm>
          <a:prstGeom prst="upArrow">
            <a:avLst>
              <a:gd name="adj1" fmla="val 80918"/>
              <a:gd name="adj2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we do, how we do it </a:t>
            </a:r>
          </a:p>
          <a:p>
            <a:pPr algn="ctr"/>
            <a:r>
              <a:rPr lang="en-US" dirty="0" smtClean="0"/>
              <a:t>And who do we do it for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6126480" y="3017520"/>
            <a:ext cx="2057400" cy="3505200"/>
          </a:xfrm>
          <a:prstGeom prst="upArrow">
            <a:avLst>
              <a:gd name="adj1" fmla="val 80918"/>
              <a:gd name="adj2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values drive our mission and vision</a:t>
            </a:r>
            <a:endParaRPr lang="en-US" dirty="0"/>
          </a:p>
        </p:txBody>
      </p:sp>
      <p:sp>
        <p:nvSpPr>
          <p:cNvPr id="17" name="Snip Diagonal Corner Rectangle 16"/>
          <p:cNvSpPr/>
          <p:nvPr/>
        </p:nvSpPr>
        <p:spPr>
          <a:xfrm>
            <a:off x="182880" y="91440"/>
            <a:ext cx="8321040" cy="82296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trying to go?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31920" y="228600"/>
            <a:ext cx="441960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Vision, Mission and Values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82880" y="4724400"/>
            <a:ext cx="7162800" cy="6858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82880" y="5654040"/>
            <a:ext cx="7162800" cy="6858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82880" y="3733800"/>
            <a:ext cx="3505200" cy="6858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82880" y="2743200"/>
            <a:ext cx="3502152" cy="6858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1000" y="1066800"/>
            <a:ext cx="2362200" cy="12192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Vision Statement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590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did I start This Business?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733800"/>
            <a:ext cx="33070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I move on from this Place, What do I want to leave Behind?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63880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am I really providing for My Customers, Beyond Products and Services?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4709160"/>
            <a:ext cx="6858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 My Business could be everything I Dreamed, How would it Be?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Content Placeholder 3" descr="bill g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765219"/>
            <a:ext cx="883189" cy="1197182"/>
          </a:xfrm>
          <a:prstGeom prst="wedgeRoundRectCallout">
            <a:avLst>
              <a:gd name="adj1" fmla="val 50137"/>
              <a:gd name="adj2" fmla="val 271"/>
              <a:gd name="adj3" fmla="val 16667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/>
          <p:cNvSpPr/>
          <p:nvPr/>
        </p:nvSpPr>
        <p:spPr>
          <a:xfrm>
            <a:off x="5562600" y="3124200"/>
            <a:ext cx="254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“There will be a personal computer on every desk running Microsoft software.”</a:t>
            </a:r>
            <a:endParaRPr lang="en-US" sz="1400" dirty="0"/>
          </a:p>
        </p:txBody>
      </p:sp>
      <p:pic>
        <p:nvPicPr>
          <p:cNvPr id="28" name="Picture 6" descr="http://upload.wikimedia.org/wikipedia/commons/thumb/f/f3/BillGates_Signature.svg/594px-BillGates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5810">
            <a:off x="7025275" y="3757054"/>
            <a:ext cx="1125863" cy="267250"/>
          </a:xfrm>
          <a:prstGeom prst="rect">
            <a:avLst/>
          </a:prstGeom>
          <a:noFill/>
        </p:spPr>
      </p:pic>
      <p:sp>
        <p:nvSpPr>
          <p:cNvPr id="24" name="Snip Diagonal Corner Rectangle 23"/>
          <p:cNvSpPr/>
          <p:nvPr/>
        </p:nvSpPr>
        <p:spPr>
          <a:xfrm>
            <a:off x="182880" y="91440"/>
            <a:ext cx="8305800" cy="82296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trying to go?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31920" y="228600"/>
            <a:ext cx="441960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Vision, Mission and Values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Content Placeholder 5" descr="Eleanore roosvelt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371600"/>
            <a:ext cx="990600" cy="114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30"/>
          <p:cNvSpPr/>
          <p:nvPr/>
        </p:nvSpPr>
        <p:spPr>
          <a:xfrm>
            <a:off x="5562600" y="1600200"/>
            <a:ext cx="27987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“The future belongs to those who believe in the beauty of their dreams.”</a:t>
            </a:r>
            <a:endParaRPr lang="en-US" sz="1400" dirty="0"/>
          </a:p>
        </p:txBody>
      </p:sp>
      <p:pic>
        <p:nvPicPr>
          <p:cNvPr id="32" name="Picture 2" descr="http://upload.wikimedia.org/wikipedia/commons/thumb/3/34/Eleanor_Roosevelt_Signature-.svg/539px-Eleanor_Roosevelt_Signature-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1301">
            <a:off x="6488932" y="2166683"/>
            <a:ext cx="1532048" cy="2763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" y="5638800"/>
            <a:ext cx="3733800" cy="5334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4572000"/>
            <a:ext cx="3733800" cy="5334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3505200"/>
            <a:ext cx="3733800" cy="5334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1066800"/>
            <a:ext cx="2438400" cy="11430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5715000"/>
            <a:ext cx="4343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we do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648200"/>
            <a:ext cx="4343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do we Serve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4343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do we Exist?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f16 mi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667000"/>
            <a:ext cx="2895600" cy="1833880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7106" name="Picture 2" descr="http://blogs.theage.com.au/schembri/war.jpg"/>
          <p:cNvPicPr>
            <a:picLocks noChangeAspect="1" noChangeArrowheads="1"/>
          </p:cNvPicPr>
          <p:nvPr/>
        </p:nvPicPr>
        <p:blipFill>
          <a:blip r:embed="rId3" cstate="print"/>
          <a:srcRect r="21455"/>
          <a:stretch>
            <a:fillRect/>
          </a:stretch>
        </p:blipFill>
        <p:spPr bwMode="auto">
          <a:xfrm>
            <a:off x="4114800" y="3886200"/>
            <a:ext cx="4114800" cy="238125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0" name="Snip Diagonal Corner Rectangle 19"/>
          <p:cNvSpPr/>
          <p:nvPr/>
        </p:nvSpPr>
        <p:spPr>
          <a:xfrm>
            <a:off x="182880" y="91440"/>
            <a:ext cx="8321040" cy="82296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trying to go?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931920" y="228600"/>
            <a:ext cx="441960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Vision, Mission and Values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2400" y="5257800"/>
            <a:ext cx="4114800" cy="8382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2400" y="4114800"/>
            <a:ext cx="4191000" cy="8382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2400" y="2819400"/>
            <a:ext cx="4191000" cy="8382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" y="1905000"/>
            <a:ext cx="4191000" cy="6096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72200" y="1066800"/>
            <a:ext cx="2286000" cy="10668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Values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5257800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Incorporate these values into the Mission Statement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81200"/>
            <a:ext cx="4343400" cy="4001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Values are driving our Vision?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19400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Values are important to the Market we are Targeting?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114800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the Values of all the involved Stakeholders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182880" y="91440"/>
            <a:ext cx="8229600" cy="82296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trying to go?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31920" y="228600"/>
            <a:ext cx="441960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Vision, Mission and Values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rk Tw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1981200" cy="2340000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362200" y="2514600"/>
            <a:ext cx="563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“Why do you sit there looking like an envelope without any address </a:t>
            </a:r>
            <a:r>
              <a:rPr lang="en-US" sz="40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on it?”</a:t>
            </a:r>
            <a:endParaRPr lang="en-US" sz="40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4" descr="http://www.millicentlibrary.org/mts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5793">
            <a:off x="6172439" y="4495196"/>
            <a:ext cx="1987193" cy="10194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planning a 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810537" cy="492839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12" name="Rounded Rectangle 11"/>
          <p:cNvSpPr/>
          <p:nvPr/>
        </p:nvSpPr>
        <p:spPr>
          <a:xfrm>
            <a:off x="1828800" y="228600"/>
            <a:ext cx="5257800" cy="10668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228600"/>
            <a:ext cx="5193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Analysis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4419600"/>
            <a:ext cx="2133600" cy="13716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 Environment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05200" y="4419600"/>
            <a:ext cx="2133600" cy="13716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Industry Environment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77000" y="4419600"/>
            <a:ext cx="2133600" cy="13716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 Environment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95500" y="3009900"/>
            <a:ext cx="1295400" cy="121920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924300" y="3543300"/>
            <a:ext cx="12954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715000" y="3200400"/>
            <a:ext cx="1447800" cy="83820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nip Diagonal Corner Rectangle 9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228600"/>
            <a:ext cx="2964338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Analysis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362200" y="1295400"/>
            <a:ext cx="4495800" cy="12954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Understanding the Environment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1066800"/>
            <a:ext cx="2133600" cy="13716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 Environment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1143000"/>
            <a:ext cx="2133600" cy="13716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Industry Environment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00800" y="1143000"/>
            <a:ext cx="2133600" cy="13716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 Environment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2667000"/>
            <a:ext cx="1828800" cy="40386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 forces contribute to our industry’s growth  &amp; contraction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505200" y="2667000"/>
            <a:ext cx="1828800" cy="40386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competitive landscape of our industry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29400" y="2667000"/>
            <a:ext cx="1828800" cy="39624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Strengths and weaknesses does our agency have as it relates to the outside environment</a:t>
            </a:r>
            <a:endParaRPr lang="en-US" dirty="0"/>
          </a:p>
        </p:txBody>
      </p:sp>
      <p:sp>
        <p:nvSpPr>
          <p:cNvPr id="13" name="Snip Diagonal Corner Rectangle 12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29200" y="228600"/>
            <a:ext cx="2964338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Analysis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1066800"/>
            <a:ext cx="2133600" cy="13716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Macro Environment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2590800"/>
            <a:ext cx="685800" cy="8382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3581400"/>
            <a:ext cx="685800" cy="8382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4572000"/>
            <a:ext cx="685800" cy="8382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" y="5562600"/>
            <a:ext cx="685800" cy="8382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76400" y="2819400"/>
            <a:ext cx="6019800" cy="6096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Political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76400" y="4648200"/>
            <a:ext cx="6019800" cy="6096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3733800"/>
            <a:ext cx="6019800" cy="6096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Economic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5715000"/>
            <a:ext cx="6019800" cy="6096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Technological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7467600" y="1066800"/>
            <a:ext cx="1524000" cy="1219200"/>
          </a:xfrm>
          <a:prstGeom prst="plaqu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PEST Analysis</a:t>
            </a:r>
            <a:endParaRPr lang="en-U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228600"/>
            <a:ext cx="2964338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Analysis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286000" y="1600200"/>
            <a:ext cx="4038600" cy="4495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1066800"/>
            <a:ext cx="2133600" cy="13716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Industry Environment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3291840"/>
            <a:ext cx="1554480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Suppliers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74720" y="5760720"/>
            <a:ext cx="1554480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Substitutes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126480" y="3291840"/>
            <a:ext cx="1554480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Buyers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4720" y="1005840"/>
            <a:ext cx="1554480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Entrants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352800" y="2895600"/>
            <a:ext cx="1981200" cy="1981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Competitive Landscape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667000" y="3657600"/>
            <a:ext cx="609600" cy="3048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4076700" y="5143500"/>
            <a:ext cx="533400" cy="3048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410200" y="3581400"/>
            <a:ext cx="609600" cy="3048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3962400" y="2209800"/>
            <a:ext cx="762000" cy="3048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aque 18"/>
          <p:cNvSpPr/>
          <p:nvPr/>
        </p:nvSpPr>
        <p:spPr>
          <a:xfrm>
            <a:off x="7467600" y="1066800"/>
            <a:ext cx="1524000" cy="1219200"/>
          </a:xfrm>
          <a:prstGeom prst="plaqu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Porter’s Five Forces</a:t>
            </a:r>
            <a:endParaRPr lang="en-U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29200" y="228600"/>
            <a:ext cx="2964338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Analysis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00200" y="228600"/>
            <a:ext cx="5715000" cy="11430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209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“If we could first know where we are and whither we are tending, we could better judge what to do and how to do it.”</a:t>
            </a:r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Content Placeholder 6" descr="Abraham Lincil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2489200" cy="2987040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2774" name="Picture 6" descr="http://upload.wikimedia.org/wikipedia/commons/thumb/a/a9/Abraham_Lincoln_Signature.svg/641px-Abraham_Lincoln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8550">
            <a:off x="5257800" y="4648200"/>
            <a:ext cx="2831546" cy="6096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28800" y="304800"/>
            <a:ext cx="5338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Planning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57200" y="1066800"/>
            <a:ext cx="2133600" cy="13716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 Environment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0" y="2743200"/>
            <a:ext cx="2514600" cy="4572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343400" y="2743200"/>
            <a:ext cx="2514600" cy="4572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600200" y="3429000"/>
            <a:ext cx="2362200" cy="32004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Financial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Physical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Intellectual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Social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4419600" y="3429000"/>
            <a:ext cx="2362200" cy="32004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Financial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Physical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Intellectual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Social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228600"/>
            <a:ext cx="2964338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Analysis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1600200"/>
            <a:ext cx="4724400" cy="502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4419600"/>
            <a:ext cx="1600200" cy="1905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4419600"/>
            <a:ext cx="1600200" cy="1905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81600" y="2362200"/>
            <a:ext cx="1600200" cy="1905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1752600"/>
            <a:ext cx="1600200" cy="457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Helpful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81600" y="1752600"/>
            <a:ext cx="1600200" cy="457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Harmful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9400" y="2362200"/>
            <a:ext cx="457200" cy="1905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4419600"/>
            <a:ext cx="457200" cy="1905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29000" y="2362200"/>
            <a:ext cx="1600200" cy="1905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16" name="Plaque 15"/>
          <p:cNvSpPr/>
          <p:nvPr/>
        </p:nvSpPr>
        <p:spPr>
          <a:xfrm>
            <a:off x="7543800" y="990600"/>
            <a:ext cx="1447800" cy="1066800"/>
          </a:xfrm>
          <a:prstGeom prst="plaqu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SWOT</a:t>
            </a:r>
          </a:p>
          <a:p>
            <a:pPr algn="ctr"/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</a:t>
            </a:r>
            <a:endParaRPr lang="en-U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3124200"/>
            <a:ext cx="2133600" cy="1371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is where we Stand Today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29200" y="228600"/>
            <a:ext cx="2964338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Analysis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1143000" y="1066800"/>
            <a:ext cx="304800" cy="1828800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n Frank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6000"/>
            <a:ext cx="2133600" cy="2087716"/>
          </a:xfrm>
          <a:prstGeom prst="flowChartProcess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971800" y="2667000"/>
            <a:ext cx="43527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“By failing to prepare, </a:t>
            </a:r>
          </a:p>
          <a:p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you are preparing </a:t>
            </a:r>
          </a:p>
          <a:p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to fail.”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4" descr="http://upload.wikimedia.org/wikipedia/commons/thumb/4/49/Benjamin_Franklin_Signature.svg/512px-Benjamin_Franklin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2069">
            <a:off x="4344802" y="3989245"/>
            <a:ext cx="1981200" cy="10060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33600" y="533400"/>
            <a:ext cx="5257800" cy="10668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Positioning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Chess_-_strategic_board_game_for_two_play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905000"/>
            <a:ext cx="5486400" cy="4112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28600"/>
            <a:ext cx="3524811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Positioning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we bridge the gap?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14400" y="1828800"/>
            <a:ext cx="2667000" cy="9144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Setting the goals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19800" y="4572000"/>
            <a:ext cx="2667000" cy="9144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Communicating the Tasks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81400" y="2895600"/>
            <a:ext cx="2667000" cy="9144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Developing Action Plans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rothenberg\Local Settings\Temporary Internet Files\Content.IE5\3CMTSFY0\MP900438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67901"/>
            <a:ext cx="5715000" cy="509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 rot="1410511">
            <a:off x="4347394" y="2038882"/>
            <a:ext cx="1220719" cy="4476739"/>
          </a:xfrm>
          <a:prstGeom prst="roundRect">
            <a:avLst/>
          </a:prstGeom>
          <a:effectLst/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Values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 rot="13549">
            <a:off x="5626584" y="2889040"/>
            <a:ext cx="1828800" cy="228600"/>
          </a:xfrm>
          <a:prstGeom prst="roundRect">
            <a:avLst/>
          </a:prstGeom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3549">
            <a:off x="5397984" y="3422440"/>
            <a:ext cx="1828800" cy="228600"/>
          </a:xfrm>
          <a:prstGeom prst="roundRect">
            <a:avLst/>
          </a:prstGeom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3549">
            <a:off x="5169384" y="3955840"/>
            <a:ext cx="1828800" cy="228600"/>
          </a:xfrm>
          <a:prstGeom prst="roundRect">
            <a:avLst/>
          </a:prstGeom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3549">
            <a:off x="4940784" y="4489240"/>
            <a:ext cx="1828800" cy="228600"/>
          </a:xfrm>
          <a:prstGeom prst="roundRect">
            <a:avLst/>
          </a:prstGeom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3549">
            <a:off x="4635984" y="5098840"/>
            <a:ext cx="1905000" cy="228600"/>
          </a:xfrm>
          <a:prstGeom prst="roundRect">
            <a:avLst/>
          </a:prstGeom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3549">
            <a:off x="4331184" y="5784640"/>
            <a:ext cx="1905000" cy="228600"/>
          </a:xfrm>
          <a:prstGeom prst="roundRect">
            <a:avLst/>
          </a:prstGeom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28600"/>
            <a:ext cx="3524811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Positioning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we bridge the gap?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57200" y="1188720"/>
            <a:ext cx="26670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Setting the goals</a:t>
            </a:r>
            <a:endParaRPr lang="en-US" dirty="0"/>
          </a:p>
        </p:txBody>
      </p:sp>
      <p:sp>
        <p:nvSpPr>
          <p:cNvPr id="17" name="Cloud Callout 16"/>
          <p:cNvSpPr/>
          <p:nvPr/>
        </p:nvSpPr>
        <p:spPr>
          <a:xfrm>
            <a:off x="5334000" y="1143000"/>
            <a:ext cx="3429000" cy="1066800"/>
          </a:xfrm>
          <a:prstGeom prst="cloudCallout">
            <a:avLst>
              <a:gd name="adj1" fmla="val -8659"/>
              <a:gd name="adj2" fmla="val 65295"/>
            </a:avLst>
          </a:prstGeom>
          <a:gradFill flip="none" rotWithShape="1">
            <a:gsLst>
              <a:gs pos="53000">
                <a:schemeClr val="tx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Vision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 rot="1410511">
            <a:off x="6298989" y="2249509"/>
            <a:ext cx="1093590" cy="4784264"/>
          </a:xfrm>
          <a:prstGeom prst="roundRect">
            <a:avLst>
              <a:gd name="adj" fmla="val 14783"/>
            </a:avLst>
          </a:prstGeom>
          <a:scene3d>
            <a:camera prst="isometricOffAxis2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Mission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 rot="17407003">
            <a:off x="4547046" y="4429364"/>
            <a:ext cx="2209800" cy="457200"/>
          </a:xfrm>
          <a:prstGeom prst="right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BottomRigh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Goals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8600" y="2743200"/>
            <a:ext cx="2895600" cy="12192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Within the Framework of the Vision, Mission and Values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8600" y="4114800"/>
            <a:ext cx="2895600" cy="12192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Within the Environment that we Currently are in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 rot="20753434">
            <a:off x="7110052" y="6047409"/>
            <a:ext cx="1524000" cy="381000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Environment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20753434">
            <a:off x="3685826" y="2235708"/>
            <a:ext cx="1207437" cy="381000"/>
          </a:xfrm>
          <a:prstGeom prst="roundRect">
            <a:avLst/>
          </a:prstGeom>
          <a:effectLst>
            <a:softEdge rad="63500"/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Environment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657600" y="2209800"/>
            <a:ext cx="2895600" cy="3429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" y="1188720"/>
            <a:ext cx="26670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Setting the goals</a:t>
            </a:r>
            <a:endParaRPr lang="en-US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228600"/>
            <a:ext cx="3524811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Positioning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we bridge the gap?</a:t>
            </a:r>
            <a:endParaRPr lang="en-US" dirty="0"/>
          </a:p>
        </p:txBody>
      </p:sp>
      <p:pic>
        <p:nvPicPr>
          <p:cNvPr id="16" name="Picture 2" descr="http://t3.gstatic.com/images?q=tbn:ANd9GcTC4m9FE2xrI5ol5yN0ZROX21m6xlriwslOs_Jt4n0zbhn-MqM&amp;t=1&amp;usg=__eNBuL1UokFp3CHLEBHfWJ95wvDk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743200"/>
            <a:ext cx="2612571" cy="238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5715000" y="3124200"/>
            <a:ext cx="2133600" cy="14478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Exploit Opportunities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86000" y="3200400"/>
            <a:ext cx="2133600" cy="14478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Resolve Weaknesses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38600" y="5029200"/>
            <a:ext cx="2133600" cy="14478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Avoid Threats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1295400"/>
            <a:ext cx="2133600" cy="144780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 on Strengths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00800" y="1905000"/>
            <a:ext cx="1711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BEAR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28600"/>
            <a:ext cx="3524811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Positioning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we bridge the gap?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6800" y="3276600"/>
            <a:ext cx="457200" cy="5334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66800" y="3962400"/>
            <a:ext cx="457200" cy="5334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66800" y="4648200"/>
            <a:ext cx="457200" cy="5334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66800" y="5334000"/>
            <a:ext cx="457200" cy="5334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676400" y="3352800"/>
            <a:ext cx="5334000" cy="3810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Measurable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676400" y="4038600"/>
            <a:ext cx="5334000" cy="3810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Accountable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76400" y="4724400"/>
            <a:ext cx="5334000" cy="3810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Realistic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676400" y="5410200"/>
            <a:ext cx="5334000" cy="3810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Based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6800" y="2667000"/>
            <a:ext cx="457200" cy="5334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76400" y="2743200"/>
            <a:ext cx="5334000" cy="3810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Specific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7200" y="1188720"/>
            <a:ext cx="2667000" cy="9144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Goals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 Callout 1 109"/>
          <p:cNvSpPr/>
          <p:nvPr/>
        </p:nvSpPr>
        <p:spPr>
          <a:xfrm>
            <a:off x="6248400" y="3886200"/>
            <a:ext cx="2743200" cy="2819400"/>
          </a:xfrm>
          <a:prstGeom prst="borderCallout1">
            <a:avLst>
              <a:gd name="adj1" fmla="val -2286"/>
              <a:gd name="adj2" fmla="val 43966"/>
              <a:gd name="adj3" fmla="val -13060"/>
              <a:gd name="adj4" fmla="val 43882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ine Callout 1 108"/>
          <p:cNvSpPr/>
          <p:nvPr/>
        </p:nvSpPr>
        <p:spPr>
          <a:xfrm>
            <a:off x="3276600" y="3886200"/>
            <a:ext cx="2743200" cy="2819400"/>
          </a:xfrm>
          <a:prstGeom prst="borderCallout1">
            <a:avLst>
              <a:gd name="adj1" fmla="val -1228"/>
              <a:gd name="adj2" fmla="val 44818"/>
              <a:gd name="adj3" fmla="val -15957"/>
              <a:gd name="adj4" fmla="val 45132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ine Callout 1 107"/>
          <p:cNvSpPr/>
          <p:nvPr/>
        </p:nvSpPr>
        <p:spPr>
          <a:xfrm>
            <a:off x="198120" y="3886200"/>
            <a:ext cx="2815389" cy="2819400"/>
          </a:xfrm>
          <a:prstGeom prst="borderCallout1">
            <a:avLst>
              <a:gd name="adj1" fmla="val -1933"/>
              <a:gd name="adj2" fmla="val 43187"/>
              <a:gd name="adj3" fmla="val -16187"/>
              <a:gd name="adj4" fmla="val 43511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28600"/>
            <a:ext cx="3524811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Positioning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we bridge the gap?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14600" y="2133600"/>
            <a:ext cx="4343400" cy="457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Mission, Vision and Values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60960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4191000"/>
            <a:ext cx="938463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Objective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838200" y="3273552"/>
            <a:ext cx="1295400" cy="381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 1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752600" y="4191000"/>
            <a:ext cx="938463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Objective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" y="51816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Strategies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56388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Tasks</a:t>
            </a:r>
            <a:endParaRPr lang="en-US" sz="1200" dirty="0"/>
          </a:p>
        </p:txBody>
      </p:sp>
      <p:sp>
        <p:nvSpPr>
          <p:cNvPr id="70" name="Rounded Rectangle 69"/>
          <p:cNvSpPr/>
          <p:nvPr/>
        </p:nvSpPr>
        <p:spPr>
          <a:xfrm>
            <a:off x="3505200" y="4267200"/>
            <a:ext cx="938463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Objective</a:t>
            </a:r>
            <a:endParaRPr lang="en-US" sz="1400" dirty="0"/>
          </a:p>
        </p:txBody>
      </p:sp>
      <p:sp>
        <p:nvSpPr>
          <p:cNvPr id="71" name="Rounded Rectangle 70"/>
          <p:cNvSpPr/>
          <p:nvPr/>
        </p:nvSpPr>
        <p:spPr>
          <a:xfrm>
            <a:off x="3886200" y="3276600"/>
            <a:ext cx="1295400" cy="381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 2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4800600" y="4267200"/>
            <a:ext cx="938463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Objective</a:t>
            </a:r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477000" y="4267200"/>
            <a:ext cx="938463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Objective</a:t>
            </a:r>
            <a:endParaRPr lang="en-US" sz="1400" dirty="0"/>
          </a:p>
        </p:txBody>
      </p:sp>
      <p:sp>
        <p:nvSpPr>
          <p:cNvPr id="97" name="Rounded Rectangle 96"/>
          <p:cNvSpPr/>
          <p:nvPr/>
        </p:nvSpPr>
        <p:spPr>
          <a:xfrm>
            <a:off x="6705600" y="3276600"/>
            <a:ext cx="1295400" cy="381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 3</a:t>
            </a:r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7772400" y="4267200"/>
            <a:ext cx="938463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Objective</a:t>
            </a:r>
            <a:endParaRPr lang="en-US" sz="1400" dirty="0"/>
          </a:p>
        </p:txBody>
      </p:sp>
      <p:sp>
        <p:nvSpPr>
          <p:cNvPr id="114" name="Rounded Rectangle 113"/>
          <p:cNvSpPr/>
          <p:nvPr/>
        </p:nvSpPr>
        <p:spPr>
          <a:xfrm>
            <a:off x="1752600" y="60960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115" name="Rounded Rectangle 114"/>
          <p:cNvSpPr/>
          <p:nvPr/>
        </p:nvSpPr>
        <p:spPr>
          <a:xfrm>
            <a:off x="1752600" y="51816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Strategies</a:t>
            </a:r>
            <a:endParaRPr lang="en-US" sz="1200" dirty="0"/>
          </a:p>
        </p:txBody>
      </p:sp>
      <p:sp>
        <p:nvSpPr>
          <p:cNvPr id="116" name="Rounded Rectangle 115"/>
          <p:cNvSpPr/>
          <p:nvPr/>
        </p:nvSpPr>
        <p:spPr>
          <a:xfrm>
            <a:off x="1752600" y="56388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Tasks</a:t>
            </a:r>
            <a:endParaRPr lang="en-US" sz="1200" dirty="0"/>
          </a:p>
        </p:txBody>
      </p:sp>
      <p:sp>
        <p:nvSpPr>
          <p:cNvPr id="117" name="Rounded Rectangle 116"/>
          <p:cNvSpPr/>
          <p:nvPr/>
        </p:nvSpPr>
        <p:spPr>
          <a:xfrm>
            <a:off x="3352800" y="60960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118" name="Rounded Rectangle 117"/>
          <p:cNvSpPr/>
          <p:nvPr/>
        </p:nvSpPr>
        <p:spPr>
          <a:xfrm>
            <a:off x="3352800" y="51816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Strategies</a:t>
            </a:r>
            <a:endParaRPr lang="en-US" sz="1200" dirty="0"/>
          </a:p>
        </p:txBody>
      </p:sp>
      <p:sp>
        <p:nvSpPr>
          <p:cNvPr id="119" name="Rounded Rectangle 118"/>
          <p:cNvSpPr/>
          <p:nvPr/>
        </p:nvSpPr>
        <p:spPr>
          <a:xfrm>
            <a:off x="3352800" y="56388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Tasks</a:t>
            </a:r>
            <a:endParaRPr lang="en-US" sz="1200" dirty="0"/>
          </a:p>
        </p:txBody>
      </p:sp>
      <p:sp>
        <p:nvSpPr>
          <p:cNvPr id="120" name="Rounded Rectangle 119"/>
          <p:cNvSpPr/>
          <p:nvPr/>
        </p:nvSpPr>
        <p:spPr>
          <a:xfrm>
            <a:off x="4800600" y="60960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121" name="Rounded Rectangle 120"/>
          <p:cNvSpPr/>
          <p:nvPr/>
        </p:nvSpPr>
        <p:spPr>
          <a:xfrm>
            <a:off x="4800600" y="51816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Strategies</a:t>
            </a:r>
            <a:endParaRPr lang="en-US" sz="1200" dirty="0"/>
          </a:p>
        </p:txBody>
      </p:sp>
      <p:sp>
        <p:nvSpPr>
          <p:cNvPr id="122" name="Rounded Rectangle 121"/>
          <p:cNvSpPr/>
          <p:nvPr/>
        </p:nvSpPr>
        <p:spPr>
          <a:xfrm>
            <a:off x="4800600" y="56388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Tasks</a:t>
            </a:r>
            <a:endParaRPr lang="en-US" sz="1200" dirty="0"/>
          </a:p>
        </p:txBody>
      </p:sp>
      <p:sp>
        <p:nvSpPr>
          <p:cNvPr id="123" name="Rounded Rectangle 122"/>
          <p:cNvSpPr/>
          <p:nvPr/>
        </p:nvSpPr>
        <p:spPr>
          <a:xfrm>
            <a:off x="6324600" y="60960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124" name="Rounded Rectangle 123"/>
          <p:cNvSpPr/>
          <p:nvPr/>
        </p:nvSpPr>
        <p:spPr>
          <a:xfrm>
            <a:off x="6324600" y="51816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Strategies</a:t>
            </a:r>
            <a:endParaRPr lang="en-US" sz="1200" dirty="0"/>
          </a:p>
        </p:txBody>
      </p:sp>
      <p:sp>
        <p:nvSpPr>
          <p:cNvPr id="125" name="Rounded Rectangle 124"/>
          <p:cNvSpPr/>
          <p:nvPr/>
        </p:nvSpPr>
        <p:spPr>
          <a:xfrm>
            <a:off x="6324600" y="56388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Tasks</a:t>
            </a:r>
            <a:endParaRPr lang="en-US" sz="1200" dirty="0"/>
          </a:p>
        </p:txBody>
      </p:sp>
      <p:sp>
        <p:nvSpPr>
          <p:cNvPr id="126" name="Rounded Rectangle 125"/>
          <p:cNvSpPr/>
          <p:nvPr/>
        </p:nvSpPr>
        <p:spPr>
          <a:xfrm>
            <a:off x="7772400" y="60960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Timeline</a:t>
            </a:r>
            <a:endParaRPr lang="en-US" sz="1200" dirty="0"/>
          </a:p>
        </p:txBody>
      </p:sp>
      <p:sp>
        <p:nvSpPr>
          <p:cNvPr id="127" name="Rounded Rectangle 126"/>
          <p:cNvSpPr/>
          <p:nvPr/>
        </p:nvSpPr>
        <p:spPr>
          <a:xfrm>
            <a:off x="7772400" y="51816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Strategies</a:t>
            </a:r>
            <a:endParaRPr lang="en-US" sz="1200" dirty="0"/>
          </a:p>
        </p:txBody>
      </p:sp>
      <p:sp>
        <p:nvSpPr>
          <p:cNvPr id="128" name="Rounded Rectangle 127"/>
          <p:cNvSpPr/>
          <p:nvPr/>
        </p:nvSpPr>
        <p:spPr>
          <a:xfrm>
            <a:off x="7772400" y="5638800"/>
            <a:ext cx="1155032" cy="381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Tasks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 rot="5400000">
            <a:off x="723900" y="4838700"/>
            <a:ext cx="3048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>
            <a:off x="2095500" y="4838700"/>
            <a:ext cx="3048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3695700" y="4838700"/>
            <a:ext cx="3048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5143500" y="4838700"/>
            <a:ext cx="3048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6743700" y="4838700"/>
            <a:ext cx="3048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8115300" y="4838700"/>
            <a:ext cx="3048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4389120" y="3072384"/>
            <a:ext cx="274320" cy="457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 flipV="1">
            <a:off x="7350931" y="3073228"/>
            <a:ext cx="274320" cy="457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371600" y="2895600"/>
            <a:ext cx="6126480" cy="457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 flipV="1">
            <a:off x="1257299" y="3072384"/>
            <a:ext cx="274320" cy="457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5400000">
            <a:off x="4389120" y="2705101"/>
            <a:ext cx="274320" cy="457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7200" y="1188720"/>
            <a:ext cx="26670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Plan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52400" y="2895600"/>
            <a:ext cx="8839200" cy="3657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" y="1188720"/>
            <a:ext cx="26670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Communicating the Goals</a:t>
            </a:r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182880" y="9144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28600"/>
            <a:ext cx="3524811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Positioning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7432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we bridge the gap?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3108960"/>
            <a:ext cx="1524000" cy="685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3108960"/>
            <a:ext cx="1524000" cy="685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38400" y="3108960"/>
            <a:ext cx="1524000" cy="685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010400" y="3108960"/>
            <a:ext cx="1524000" cy="685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47672" y="3429000"/>
            <a:ext cx="381000" cy="1524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3429000"/>
            <a:ext cx="381000" cy="1524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00800" y="3429000"/>
            <a:ext cx="381000" cy="1524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4069080"/>
            <a:ext cx="1143000" cy="2209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Physical</a:t>
            </a:r>
          </a:p>
          <a:p>
            <a:r>
              <a:rPr lang="en-US" sz="1400" dirty="0" smtClean="0"/>
              <a:t>Financial</a:t>
            </a:r>
          </a:p>
          <a:p>
            <a:r>
              <a:rPr lang="en-US" sz="1100" dirty="0" smtClean="0"/>
              <a:t>Social/ Human</a:t>
            </a:r>
          </a:p>
          <a:p>
            <a:r>
              <a:rPr lang="en-US" sz="1400" dirty="0" smtClean="0"/>
              <a:t>Intellectual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2590800" y="4069080"/>
            <a:ext cx="1143000" cy="2209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Tasks &amp;</a:t>
            </a:r>
          </a:p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00600" y="4114800"/>
            <a:ext cx="1143000" cy="2209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Strategies &amp;</a:t>
            </a:r>
          </a:p>
          <a:p>
            <a:pPr algn="ctr"/>
            <a:r>
              <a:rPr lang="en-US" sz="1400" dirty="0" smtClean="0"/>
              <a:t>Objectives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7239000" y="4069080"/>
            <a:ext cx="1143000" cy="2209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27" name="Plaque 26"/>
          <p:cNvSpPr/>
          <p:nvPr/>
        </p:nvSpPr>
        <p:spPr>
          <a:xfrm>
            <a:off x="7543800" y="990600"/>
            <a:ext cx="1447800" cy="1066800"/>
          </a:xfrm>
          <a:prstGeom prst="plaqu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Logic</a:t>
            </a:r>
          </a:p>
          <a:p>
            <a:pPr algn="ctr"/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</a:t>
            </a:r>
            <a:endParaRPr lang="en-U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4480" y="1645920"/>
            <a:ext cx="5943600" cy="9144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It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4480" y="3840480"/>
            <a:ext cx="5943600" cy="9144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does it Accomplish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54480" y="4937760"/>
            <a:ext cx="5943600" cy="9144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is it Done</a:t>
            </a:r>
            <a:endParaRPr kumimoji="0" lang="en-US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554480" y="2743200"/>
            <a:ext cx="5943600" cy="9144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Scope of Agency Involvement</a:t>
            </a:r>
            <a:endParaRPr kumimoji="0" lang="en-US" sz="3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77000" cy="1143000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flat" dir="tl">
              <a:rot lat="0" lon="0" rev="66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Topics We’ll be Covering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752600"/>
            <a:ext cx="609600" cy="4114800"/>
          </a:xfrm>
          <a:prstGeom prst="roundRect">
            <a:avLst>
              <a:gd name="adj" fmla="val 15244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Planning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828800" y="228600"/>
            <a:ext cx="5943600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Summing It all up</a:t>
            </a:r>
            <a:endParaRPr kumimoji="0" lang="en-US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4495800"/>
            <a:ext cx="2514600" cy="15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600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does it Accomplish?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791200" y="1524000"/>
            <a:ext cx="2514600" cy="1447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is it done?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43600" y="3581400"/>
            <a:ext cx="2514600" cy="68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Vision, Mission &amp; Values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43600" y="4648200"/>
            <a:ext cx="2514600" cy="68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Strategic Analysis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43600" y="5638800"/>
            <a:ext cx="2514600" cy="68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Strategic Positioning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7010400" y="3048000"/>
            <a:ext cx="1524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38400" y="838200"/>
            <a:ext cx="4419600" cy="1828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3581400"/>
            <a:ext cx="24384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43200" y="1143000"/>
            <a:ext cx="3805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i="1" cap="none" spc="0" dirty="0" smtClean="0">
                <a:ln w="1143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US" sz="6600" b="1" i="1" cap="none" spc="0" dirty="0">
              <a:ln w="11430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3505200"/>
            <a:ext cx="15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Q&amp;A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7800" y="1143000"/>
            <a:ext cx="6553200" cy="5486400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1295400"/>
            <a:ext cx="6134053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Bryson’s Strategic planning in Public and Nonprofit Organizations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Alliance for Non Profit Management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Management help.org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Carter McNamara PhD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Venture Philanthropy Partners </a:t>
            </a:r>
            <a:r>
              <a:rPr lang="en-US" sz="1300" i="1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Publications</a:t>
            </a:r>
            <a:endParaRPr lang="en-US" sz="1300" dirty="0" smtClean="0">
              <a:ln w="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Kellogg Foundation </a:t>
            </a:r>
            <a:r>
              <a:rPr lang="en-US" sz="1300" i="1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Publications</a:t>
            </a:r>
            <a:endParaRPr lang="en-US" sz="1300" dirty="0" smtClean="0">
              <a:ln w="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Clifton Gunderson L.L.P. </a:t>
            </a:r>
            <a:r>
              <a:rPr lang="en-US" sz="1300" i="1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Publications</a:t>
            </a:r>
            <a:endParaRPr lang="en-US" sz="1300" dirty="0" smtClean="0">
              <a:ln w="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Brody Weiss and Burns </a:t>
            </a:r>
            <a:r>
              <a:rPr lang="en-US" sz="1300" i="1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Publications</a:t>
            </a:r>
            <a:endParaRPr lang="en-US" sz="1300" dirty="0" smtClean="0">
              <a:ln w="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Managance Consulting </a:t>
            </a:r>
            <a:r>
              <a:rPr lang="en-US" sz="1300" i="1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Publications</a:t>
            </a:r>
            <a:endParaRPr lang="en-US" sz="1300" dirty="0" smtClean="0">
              <a:ln w="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U.S. Dept of Energy</a:t>
            </a:r>
            <a:r>
              <a:rPr lang="en-US" sz="1300" i="1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Publications</a:t>
            </a:r>
            <a:endParaRPr lang="en-US" sz="1300" dirty="0" smtClean="0">
              <a:ln w="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Municipal Government of Boise, Idaho</a:t>
            </a:r>
            <a:r>
              <a:rPr lang="en-US" sz="1300" i="1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Publications</a:t>
            </a:r>
            <a:endParaRPr lang="en-US" sz="1300" dirty="0" smtClean="0">
              <a:ln w="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Wikipedia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Susan M Heathfield - Heathfield Consulting Associates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Kordell Norton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Thinking More Effectively about Long Term Management of Radio Active Waste – A Visual Analytics approach R.E. Horn, Stanford University 2004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Competitive Advantage – Creating and Sustaining Superior Performance, Michael E. Porter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Strategy Focused Organization – Robert S. Kaplan, David P. Norton - Harvard Business School Press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Balanced Scorecard Institute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Lewis Carroll – Alice’s Adventures in Wonderland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Lewis Carroll – Through the Looking Glass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Walt Disney Pictures 1951 - Alice in Wonderland</a:t>
            </a:r>
          </a:p>
          <a:p>
            <a:r>
              <a:rPr lang="en-US" sz="1300" dirty="0" smtClean="0">
                <a:ln w="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Google Images</a:t>
            </a:r>
            <a:endParaRPr lang="en-US" sz="1300" dirty="0">
              <a:ln w="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152400"/>
            <a:ext cx="3962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181600" y="6629400"/>
          <a:ext cx="5334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Sky is the lim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3505200"/>
            <a:ext cx="25717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457200" y="1676400"/>
            <a:ext cx="7772400" cy="1137269"/>
            <a:chOff x="-41735" y="-3010401"/>
            <a:chExt cx="2962656" cy="113726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/>
          </p:nvSpPr>
          <p:spPr>
            <a:xfrm>
              <a:off x="-41735" y="-3010401"/>
              <a:ext cx="2962656" cy="113726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-8852" y="-3010401"/>
              <a:ext cx="2851622" cy="10262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The process of determining a company's long-term goals and then identifying the best approach for achieving those goals</a:t>
              </a: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" y="4343400"/>
            <a:ext cx="4451554" cy="658956"/>
            <a:chOff x="58351" y="16"/>
            <a:chExt cx="4451554" cy="65895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Rounded Rectangle 15"/>
            <p:cNvSpPr/>
            <p:nvPr/>
          </p:nvSpPr>
          <p:spPr>
            <a:xfrm>
              <a:off x="58351" y="16"/>
              <a:ext cx="4451554" cy="65895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90519" y="32184"/>
              <a:ext cx="4387218" cy="5946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Present</a:t>
              </a:r>
              <a:endParaRPr lang="en-U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3276600"/>
            <a:ext cx="4451554" cy="607678"/>
            <a:chOff x="58351" y="687020"/>
            <a:chExt cx="4451554" cy="60767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58351" y="687020"/>
              <a:ext cx="4451554" cy="60767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88015" y="716684"/>
              <a:ext cx="4392226" cy="5483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Future</a:t>
              </a: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" y="5410200"/>
            <a:ext cx="4451554" cy="593457"/>
            <a:chOff x="58351" y="1321206"/>
            <a:chExt cx="4451554" cy="59345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58351" y="1321206"/>
              <a:ext cx="4451554" cy="59345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87321" y="1350176"/>
              <a:ext cx="4393614" cy="53551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How do we get from here to there</a:t>
              </a:r>
              <a:endParaRPr lang="en-US" sz="2000" kern="12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828800" y="228600"/>
            <a:ext cx="5943600" cy="9144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It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800" y="1600200"/>
            <a:ext cx="5472684" cy="729613"/>
            <a:chOff x="1560861" y="3357"/>
            <a:chExt cx="5472684" cy="7296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Pentagon 17"/>
            <p:cNvSpPr/>
            <p:nvPr/>
          </p:nvSpPr>
          <p:spPr>
            <a:xfrm rot="10800000">
              <a:off x="1560861" y="3357"/>
              <a:ext cx="5472684" cy="729613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agon 4"/>
            <p:cNvSpPr/>
            <p:nvPr/>
          </p:nvSpPr>
          <p:spPr>
            <a:xfrm rot="21600000">
              <a:off x="1743267" y="3357"/>
              <a:ext cx="5290278" cy="72961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9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Full and active executive support</a:t>
              </a:r>
              <a:endParaRPr lang="en-US" sz="20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8800" y="2547609"/>
            <a:ext cx="5472684" cy="729613"/>
            <a:chOff x="1560861" y="950766"/>
            <a:chExt cx="5472684" cy="7296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Pentagon 15"/>
            <p:cNvSpPr/>
            <p:nvPr/>
          </p:nvSpPr>
          <p:spPr>
            <a:xfrm rot="10800000">
              <a:off x="1560861" y="950766"/>
              <a:ext cx="5472684" cy="729613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agon 6"/>
            <p:cNvSpPr/>
            <p:nvPr/>
          </p:nvSpPr>
          <p:spPr>
            <a:xfrm rot="21600000">
              <a:off x="1743267" y="950766"/>
              <a:ext cx="5290278" cy="72961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9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Effective communication</a:t>
              </a:r>
              <a:endParaRPr lang="en-US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28800" y="3495017"/>
            <a:ext cx="5472684" cy="729613"/>
            <a:chOff x="1560861" y="1898174"/>
            <a:chExt cx="5472684" cy="7296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Pentagon 13"/>
            <p:cNvSpPr/>
            <p:nvPr/>
          </p:nvSpPr>
          <p:spPr>
            <a:xfrm rot="10800000">
              <a:off x="1560861" y="1898174"/>
              <a:ext cx="5472684" cy="729613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8"/>
            <p:cNvSpPr/>
            <p:nvPr/>
          </p:nvSpPr>
          <p:spPr>
            <a:xfrm rot="21600000">
              <a:off x="1743267" y="1898174"/>
              <a:ext cx="5290278" cy="72961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9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Employee involvement</a:t>
              </a: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8800" y="4442426"/>
            <a:ext cx="5472684" cy="729613"/>
            <a:chOff x="1560861" y="2845583"/>
            <a:chExt cx="5472684" cy="7296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Pentagon 11"/>
            <p:cNvSpPr/>
            <p:nvPr/>
          </p:nvSpPr>
          <p:spPr>
            <a:xfrm rot="10800000">
              <a:off x="1560861" y="2845583"/>
              <a:ext cx="5472684" cy="729613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10"/>
            <p:cNvSpPr/>
            <p:nvPr/>
          </p:nvSpPr>
          <p:spPr>
            <a:xfrm rot="21600000">
              <a:off x="1743267" y="2845583"/>
              <a:ext cx="5290278" cy="72961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9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Thorough organizational planning and competitive analysis</a:t>
              </a: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8800" y="5389834"/>
            <a:ext cx="5472684" cy="729613"/>
            <a:chOff x="1560861" y="3792991"/>
            <a:chExt cx="5472684" cy="7296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Pentagon 9"/>
            <p:cNvSpPr/>
            <p:nvPr/>
          </p:nvSpPr>
          <p:spPr>
            <a:xfrm rot="10800000">
              <a:off x="1560861" y="3792991"/>
              <a:ext cx="5472684" cy="729613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12"/>
            <p:cNvSpPr/>
            <p:nvPr/>
          </p:nvSpPr>
          <p:spPr>
            <a:xfrm rot="21600000">
              <a:off x="1743267" y="3792991"/>
              <a:ext cx="5290278" cy="72961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1739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Widespread perceived need for the strategic planning</a:t>
              </a:r>
              <a:endParaRPr lang="en-US" sz="2000" kern="1200" dirty="0"/>
            </a:p>
          </p:txBody>
        </p:sp>
      </p:grpSp>
      <p:sp>
        <p:nvSpPr>
          <p:cNvPr id="21" name="Content Placeholder 4"/>
          <p:cNvSpPr txBox="1">
            <a:spLocks/>
          </p:cNvSpPr>
          <p:nvPr/>
        </p:nvSpPr>
        <p:spPr>
          <a:xfrm>
            <a:off x="1828800" y="228600"/>
            <a:ext cx="5943600" cy="9144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Scope of Agency Involvement</a:t>
            </a:r>
            <a:endParaRPr kumimoji="0" lang="en-US" sz="3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 flipV="1">
          <a:off x="304800" y="5257800"/>
          <a:ext cx="762000" cy="22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38199" y="1654215"/>
            <a:ext cx="7467602" cy="577772"/>
            <a:chOff x="-1" y="0"/>
            <a:chExt cx="7467602" cy="5777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Pentagon 18"/>
            <p:cNvSpPr/>
            <p:nvPr/>
          </p:nvSpPr>
          <p:spPr>
            <a:xfrm rot="10800000">
              <a:off x="-1" y="0"/>
              <a:ext cx="7467602" cy="57777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entagon 4"/>
            <p:cNvSpPr/>
            <p:nvPr/>
          </p:nvSpPr>
          <p:spPr>
            <a:xfrm rot="21600000">
              <a:off x="144445" y="0"/>
              <a:ext cx="7323156" cy="5777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782" tIns="91440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Defines purpose and realistic goals</a:t>
              </a:r>
              <a:endParaRPr lang="en-US" sz="2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199" y="2375285"/>
            <a:ext cx="7467602" cy="577772"/>
            <a:chOff x="-1" y="721070"/>
            <a:chExt cx="7467602" cy="5777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Pentagon 16"/>
            <p:cNvSpPr/>
            <p:nvPr/>
          </p:nvSpPr>
          <p:spPr>
            <a:xfrm rot="10800000">
              <a:off x="-1" y="721070"/>
              <a:ext cx="7467602" cy="57777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agon 6"/>
            <p:cNvSpPr/>
            <p:nvPr/>
          </p:nvSpPr>
          <p:spPr>
            <a:xfrm rot="21600000">
              <a:off x="144445" y="721070"/>
              <a:ext cx="7323156" cy="5777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782" tIns="91440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Makes goals known to stakeholders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199" y="3125528"/>
            <a:ext cx="7467602" cy="577772"/>
            <a:chOff x="-1" y="1471313"/>
            <a:chExt cx="7467602" cy="5777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Pentagon 14"/>
            <p:cNvSpPr/>
            <p:nvPr/>
          </p:nvSpPr>
          <p:spPr>
            <a:xfrm rot="10800000">
              <a:off x="-1" y="1471313"/>
              <a:ext cx="7467602" cy="57777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 8"/>
            <p:cNvSpPr/>
            <p:nvPr/>
          </p:nvSpPr>
          <p:spPr>
            <a:xfrm rot="21600000">
              <a:off x="144445" y="1471313"/>
              <a:ext cx="7323156" cy="5777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782" tIns="91440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Builds consensus about direction</a:t>
              </a:r>
              <a:endParaRPr lang="en-US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199" y="3875770"/>
            <a:ext cx="7467602" cy="577772"/>
            <a:chOff x="-1" y="2221555"/>
            <a:chExt cx="7467602" cy="5777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Pentagon 12"/>
            <p:cNvSpPr/>
            <p:nvPr/>
          </p:nvSpPr>
          <p:spPr>
            <a:xfrm rot="10800000">
              <a:off x="-1" y="2221555"/>
              <a:ext cx="7467602" cy="57777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10"/>
            <p:cNvSpPr/>
            <p:nvPr/>
          </p:nvSpPr>
          <p:spPr>
            <a:xfrm rot="21600000">
              <a:off x="144445" y="2221555"/>
              <a:ext cx="7323156" cy="5777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782" tIns="87630" rIns="163576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Ensures resources directed to priorities</a:t>
              </a:r>
              <a:endParaRPr lang="en-US" sz="2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199" y="4626012"/>
            <a:ext cx="7467602" cy="577772"/>
            <a:chOff x="-1" y="2971797"/>
            <a:chExt cx="7467602" cy="5777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Pentagon 10"/>
            <p:cNvSpPr/>
            <p:nvPr/>
          </p:nvSpPr>
          <p:spPr>
            <a:xfrm rot="10800000">
              <a:off x="-1" y="2971797"/>
              <a:ext cx="7467602" cy="57777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 12"/>
            <p:cNvSpPr/>
            <p:nvPr/>
          </p:nvSpPr>
          <p:spPr>
            <a:xfrm rot="21600000">
              <a:off x="144445" y="2971797"/>
              <a:ext cx="7323156" cy="5777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782" tIns="87630" rIns="163576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Establishes ways to measure progress </a:t>
              </a:r>
              <a:endParaRPr lang="en-US" sz="2300" kern="1200" dirty="0"/>
            </a:p>
          </p:txBody>
        </p:sp>
      </p:grpSp>
      <p:sp>
        <p:nvSpPr>
          <p:cNvPr id="22" name="Content Placeholder 4"/>
          <p:cNvSpPr txBox="1">
            <a:spLocks/>
          </p:cNvSpPr>
          <p:nvPr/>
        </p:nvSpPr>
        <p:spPr>
          <a:xfrm>
            <a:off x="1828800" y="228600"/>
            <a:ext cx="5943600" cy="9144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What does it Accomplish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nry Kissin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1828800"/>
            <a:ext cx="1970315" cy="2133600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895600" y="1981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“If we do what is necessary, all the odds are in our favor.”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9698" name="Picture 2" descr="http://upload.wikimedia.org/wikipedia/commons/thumb/c/c3/Henry_Kissinger_Signature.svg/301px-Henry_Kissinger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2765">
            <a:off x="5029200" y="3733800"/>
            <a:ext cx="2867025" cy="7905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152400" y="556260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254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152400" y="457200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/>
          <p:cNvSpPr/>
          <p:nvPr/>
        </p:nvSpPr>
        <p:spPr>
          <a:xfrm>
            <a:off x="152400" y="3657600"/>
            <a:ext cx="8305800" cy="762000"/>
          </a:xfrm>
          <a:prstGeom prst="snip2DiagRect">
            <a:avLst>
              <a:gd name="adj1" fmla="val 0"/>
              <a:gd name="adj2" fmla="val 30435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 flipH="1" flipV="1">
          <a:off x="228600" y="6126163"/>
          <a:ext cx="228600" cy="4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274320" y="381000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trying to go?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114800" y="4724400"/>
            <a:ext cx="2964338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Analysis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14800" y="5638800"/>
            <a:ext cx="3524811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Strategic Positioning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14800" y="3810000"/>
            <a:ext cx="441960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Vision, Mission and Values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74320" y="472440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228600" y="5715000"/>
            <a:ext cx="3291840" cy="4572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we bridge the gap?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52600" y="2057400"/>
            <a:ext cx="5562600" cy="1219200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Step Process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828800" y="228600"/>
            <a:ext cx="5943600" cy="914400"/>
          </a:xfrm>
          <a:prstGeom prst="roundRect">
            <a:avLst>
              <a:gd name="adj" fmla="val 50000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is it Done</a:t>
            </a:r>
            <a:endParaRPr kumimoji="0" lang="en-US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228600"/>
            <a:ext cx="5486400" cy="11430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Vision, Mission and Values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Content Placeholder 15" descr="look into the futur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2133600"/>
            <a:ext cx="2667000" cy="2362200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" name="Picture 6" descr="Dove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477000" y="2057400"/>
            <a:ext cx="2438400" cy="2438400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8" name="Picture 2" descr="http://www.datawaveintl.com/Barometer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2286000"/>
            <a:ext cx="2087762" cy="2133600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3467</TotalTime>
  <Words>959</Words>
  <Application>Microsoft Office PowerPoint</Application>
  <PresentationFormat>On-screen Show (4:3)</PresentationFormat>
  <Paragraphs>262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The Topics We’ll be Covering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LRRC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Nethanel Vilensky</cp:lastModifiedBy>
  <cp:revision>472</cp:revision>
  <dcterms:created xsi:type="dcterms:W3CDTF">2010-07-12T17:50:50Z</dcterms:created>
  <dcterms:modified xsi:type="dcterms:W3CDTF">2010-08-30T16:29:07Z</dcterms:modified>
</cp:coreProperties>
</file>